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2D"/>
    <a:srgbClr val="21552E"/>
    <a:srgbClr val="590F2D"/>
    <a:srgbClr val="590D27"/>
    <a:srgbClr val="440A13"/>
    <a:srgbClr val="29BAF1"/>
    <a:srgbClr val="FFE128"/>
    <a:srgbClr val="D6A140"/>
    <a:srgbClr val="388D4C"/>
    <a:srgbClr val="3DD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rgbClr val="440A13"/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20"/>
            <c:spPr>
              <a:gradFill flip="none" rotWithShape="1">
                <a:gsLst>
                  <a:gs pos="0">
                    <a:srgbClr val="29BAF1">
                      <a:alpha val="80000"/>
                    </a:srgbClr>
                  </a:gs>
                  <a:gs pos="100000">
                    <a:srgbClr val="1F497D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effectLst>
                <a:outerShdw blurRad="123825" dist="749300" dir="5400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0.2162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rgbClr val="3DD96F">
                      <a:alpha val="80000"/>
                    </a:srgbClr>
                  </a:gs>
                  <a:gs pos="100000">
                    <a:srgbClr val="9BBB59">
                      <a:lumMod val="50000"/>
                    </a:srgbClr>
                  </a:gs>
                </a:gsLst>
                <a:lin ang="0" scaled="1"/>
                <a:tileRect/>
              </a:gradFill>
              <a:effectLst>
                <a:outerShdw blurRad="136525" dist="304800" dir="5400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0.2162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rgbClr val="440A13"/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20"/>
            <c:spPr>
              <a:gradFill flip="none" rotWithShape="1">
                <a:gsLst>
                  <a:gs pos="0">
                    <a:srgbClr val="29BAF1">
                      <a:alpha val="80000"/>
                    </a:srgbClr>
                  </a:gs>
                  <a:gs pos="100000">
                    <a:srgbClr val="1F497D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effectLst>
                <a:outerShdw blurRad="123825" dist="749300" dir="5400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0.62</c:v>
                </c:pt>
                <c:pt idx="1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rgbClr val="3DD96F">
                      <a:alpha val="80000"/>
                    </a:srgbClr>
                  </a:gs>
                  <a:gs pos="100000">
                    <a:srgbClr val="9BBB59">
                      <a:lumMod val="50000"/>
                    </a:srgbClr>
                  </a:gs>
                </a:gsLst>
                <a:lin ang="0" scaled="1"/>
                <a:tileRect/>
              </a:gradFill>
              <a:effectLst>
                <a:outerShdw blurRad="136525" dist="304800" dir="5400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0.57999999999999996</c:v>
                </c:pt>
                <c:pt idx="1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rgbClr val="440A13"/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20"/>
            <c:spPr>
              <a:gradFill flip="none" rotWithShape="1">
                <a:gsLst>
                  <a:gs pos="0">
                    <a:srgbClr val="29BAF1">
                      <a:alpha val="80000"/>
                    </a:srgbClr>
                  </a:gs>
                  <a:gs pos="100000">
                    <a:srgbClr val="1F497D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effectLst>
                <a:outerShdw blurRad="123825" dist="749300" dir="5400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%">
                  <c:v>0.14499999999999999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rgbClr val="440A13"/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20"/>
            <c:spPr>
              <a:gradFill flip="none" rotWithShape="1">
                <a:gsLst>
                  <a:gs pos="0">
                    <a:srgbClr val="29BAF1">
                      <a:alpha val="80000"/>
                    </a:srgbClr>
                  </a:gs>
                  <a:gs pos="100000">
                    <a:srgbClr val="1F497D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effectLst>
                <a:outerShdw blurRad="123825" dist="749300" dir="5400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55.8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11"/>
            <c:spPr>
              <a:gradFill flip="none" rotWithShape="1">
                <a:gsLst>
                  <a:gs pos="0">
                    <a:srgbClr val="3DD96F">
                      <a:alpha val="80000"/>
                    </a:srgbClr>
                  </a:gs>
                  <a:gs pos="100000">
                    <a:srgbClr val="9BBB59">
                      <a:lumMod val="50000"/>
                    </a:srgbClr>
                  </a:gs>
                </a:gsLst>
                <a:lin ang="0" scaled="1"/>
                <a:tileRect/>
              </a:gradFill>
              <a:effectLst>
                <a:outerShdw blurRad="136525" dist="304800" dir="5400000" rotWithShape="0">
                  <a:srgbClr val="000000">
                    <a:alpha val="20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44.8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r-Latn-R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alpha val="80000"/>
                    </a:srgbClr>
                  </a:gs>
                  <a:gs pos="100000">
                    <a:srgbClr val="440A13"/>
                  </a:gs>
                </a:gsLst>
                <a:lin ang="0" scaled="1"/>
                <a:tileRect/>
              </a:gradFill>
            </c:spPr>
          </c:dPt>
          <c:dPt>
            <c:idx val="1"/>
            <c:bubble3D val="0"/>
            <c:explosion val="10"/>
            <c:spPr>
              <a:gradFill flip="none" rotWithShape="1">
                <a:gsLst>
                  <a:gs pos="0">
                    <a:srgbClr val="29BAF1">
                      <a:alpha val="80000"/>
                    </a:srgbClr>
                  </a:gs>
                  <a:gs pos="100000">
                    <a:srgbClr val="1F497D">
                      <a:lumMod val="60000"/>
                      <a:lumOff val="40000"/>
                    </a:srgbClr>
                  </a:gs>
                </a:gsLst>
                <a:lin ang="0" scaled="1"/>
                <a:tileRect/>
              </a:gradFill>
              <a:effectLst>
                <a:outerShdw blurRad="123825" dist="749300" dir="5400000" rotWithShape="0">
                  <a:srgbClr val="000000">
                    <a:alpha val="20000"/>
                  </a:srgbClr>
                </a:outerShdw>
              </a:effectLst>
            </c:spPr>
          </c:dPt>
          <c:dPt>
            <c:idx val="2"/>
            <c:bubble3D val="0"/>
            <c:explosion val="18"/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51</c:v>
                </c:pt>
                <c:pt idx="1">
                  <c:v>33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2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1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4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4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886E-7209-FD4F-BBBF-296F4CDA4FC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FDD8-7DB9-7B4E-8E7B-1717181A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4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38" y="2730780"/>
            <a:ext cx="3594100" cy="13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REVENUES 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GENERATED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 OPERATORS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963614" y="2336800"/>
            <a:ext cx="5608182" cy="3108325"/>
            <a:chOff x="620" y="1472"/>
            <a:chExt cx="2717" cy="1958"/>
          </a:xfrm>
        </p:grpSpPr>
        <p:sp>
          <p:nvSpPr>
            <p:cNvPr id="5" name="Line 52"/>
            <p:cNvSpPr>
              <a:spLocks noChangeShapeType="1"/>
            </p:cNvSpPr>
            <p:nvPr/>
          </p:nvSpPr>
          <p:spPr bwMode="auto">
            <a:xfrm>
              <a:off x="620" y="3430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3"/>
            <p:cNvSpPr>
              <a:spLocks noChangeShapeType="1"/>
            </p:cNvSpPr>
            <p:nvPr/>
          </p:nvSpPr>
          <p:spPr bwMode="auto">
            <a:xfrm>
              <a:off x="620" y="321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620" y="299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620" y="277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620" y="234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620" y="147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620" y="168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620" y="255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620" y="190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620" y="212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64"/>
          <p:cNvSpPr>
            <a:spLocks noChangeArrowheads="1"/>
          </p:cNvSpPr>
          <p:nvPr/>
        </p:nvSpPr>
        <p:spPr bwMode="auto">
          <a:xfrm rot="10800000" flipH="1" flipV="1">
            <a:off x="1067291" y="5788026"/>
            <a:ext cx="2305186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AutoShape 67"/>
          <p:cNvSpPr>
            <a:spLocks noChangeArrowheads="1"/>
          </p:cNvSpPr>
          <p:nvPr/>
        </p:nvSpPr>
        <p:spPr bwMode="auto">
          <a:xfrm>
            <a:off x="1067291" y="3285549"/>
            <a:ext cx="2305186" cy="25739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alpha val="8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70"/>
          <p:cNvSpPr>
            <a:spLocks noChangeArrowheads="1"/>
          </p:cNvSpPr>
          <p:nvPr/>
        </p:nvSpPr>
        <p:spPr bwMode="auto">
          <a:xfrm rot="10800000" flipH="1" flipV="1">
            <a:off x="3831927" y="5765800"/>
            <a:ext cx="2295153" cy="896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3821894" y="2768600"/>
            <a:ext cx="2295153" cy="3019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DD96F">
                  <a:alpha val="80000"/>
                </a:srgbClr>
              </a:gs>
              <a:gs pos="100000">
                <a:srgbClr val="15602D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DD96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sp>
        <p:nvSpPr>
          <p:cNvPr id="26" name="Rectangle 72"/>
          <p:cNvSpPr>
            <a:spLocks noChangeArrowheads="1"/>
          </p:cNvSpPr>
          <p:nvPr/>
        </p:nvSpPr>
        <p:spPr bwMode="auto">
          <a:xfrm>
            <a:off x="1877269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 smtClean="0"/>
              <a:t>2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1672174" y="4310526"/>
            <a:ext cx="114246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109m</a:t>
            </a:r>
            <a:endParaRPr lang="sr-Latn-C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4426777" y="3768902"/>
            <a:ext cx="114246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125m</a:t>
            </a:r>
            <a:endParaRPr lang="sr-Latn-CS" sz="3200" b="1" dirty="0">
              <a:solidFill>
                <a:schemeClr val="bg1"/>
              </a:solidFill>
            </a:endParaRPr>
          </a:p>
        </p:txBody>
      </p:sp>
      <p:sp>
        <p:nvSpPr>
          <p:cNvPr id="32" name="Rectangle 72"/>
          <p:cNvSpPr>
            <a:spLocks noChangeArrowheads="1"/>
          </p:cNvSpPr>
          <p:nvPr/>
        </p:nvSpPr>
        <p:spPr bwMode="auto">
          <a:xfrm>
            <a:off x="4678481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/>
              <a:t>3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6753787" y="1865311"/>
            <a:ext cx="1905000" cy="968669"/>
            <a:chOff x="144" y="1004"/>
            <a:chExt cx="1296" cy="659"/>
          </a:xfrm>
        </p:grpSpPr>
        <p:pic>
          <p:nvPicPr>
            <p:cNvPr id="34" name="Picture 39" descr="DUGME 2 sivo tamnij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67 </a:t>
              </a:r>
              <a:r>
                <a:rPr lang="sr-Latn-CS" sz="3600" b="1" dirty="0" smtClean="0">
                  <a:solidFill>
                    <a:schemeClr val="bg1"/>
                  </a:solidFill>
                </a:rPr>
                <a:t>%</a:t>
              </a:r>
              <a:endParaRPr lang="sr-Latn-C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38"/>
          <p:cNvGrpSpPr>
            <a:grpSpLocks/>
          </p:cNvGrpSpPr>
          <p:nvPr/>
        </p:nvGrpSpPr>
        <p:grpSpPr bwMode="auto">
          <a:xfrm>
            <a:off x="6753787" y="3392134"/>
            <a:ext cx="1905000" cy="968669"/>
            <a:chOff x="144" y="1004"/>
            <a:chExt cx="1296" cy="659"/>
          </a:xfrm>
        </p:grpSpPr>
        <p:pic>
          <p:nvPicPr>
            <p:cNvPr id="30" name="Picture 39" descr="DUGME 2 sivo tamnij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19 </a:t>
              </a:r>
              <a:r>
                <a:rPr lang="sr-Latn-CS" sz="3600" b="1" dirty="0" smtClean="0">
                  <a:solidFill>
                    <a:schemeClr val="bg1"/>
                  </a:solidFill>
                </a:rPr>
                <a:t>%</a:t>
              </a:r>
              <a:endParaRPr lang="sr-Latn-C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8"/>
          <p:cNvGrpSpPr>
            <a:grpSpLocks/>
          </p:cNvGrpSpPr>
          <p:nvPr/>
        </p:nvGrpSpPr>
        <p:grpSpPr bwMode="auto">
          <a:xfrm>
            <a:off x="6753787" y="4862511"/>
            <a:ext cx="1905000" cy="968669"/>
            <a:chOff x="144" y="1004"/>
            <a:chExt cx="1296" cy="659"/>
          </a:xfrm>
        </p:grpSpPr>
        <p:pic>
          <p:nvPicPr>
            <p:cNvPr id="38" name="Picture 39" descr="DUGME 2 sivo tamnij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14 </a:t>
              </a:r>
              <a:r>
                <a:rPr lang="sr-Latn-CS" sz="3600" b="1" dirty="0" smtClean="0">
                  <a:solidFill>
                    <a:schemeClr val="bg1"/>
                  </a:solidFill>
                </a:rPr>
                <a:t>%</a:t>
              </a:r>
              <a:endParaRPr lang="sr-Latn-C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6909362" y="1554906"/>
            <a:ext cx="2013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/>
              <a:t>CATV</a:t>
            </a:r>
            <a:endParaRPr lang="sr-Latn-CS" sz="2000" b="1" dirty="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909362" y="3062192"/>
            <a:ext cx="2013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/>
              <a:t>PTV</a:t>
            </a:r>
            <a:endParaRPr lang="sr-Latn-CS" sz="2000" b="1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909362" y="4507015"/>
            <a:ext cx="20137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/>
              <a:t>DTH</a:t>
            </a:r>
            <a:endParaRPr lang="sr-Latn-CS" sz="2000" b="1" dirty="0"/>
          </a:p>
        </p:txBody>
      </p:sp>
    </p:spTree>
    <p:extLst>
      <p:ext uri="{BB962C8B-B14F-4D97-AF65-F5344CB8AC3E}">
        <p14:creationId xmlns:p14="http://schemas.microsoft.com/office/powerpoint/2010/main" val="239925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6" grpId="0"/>
      <p:bldP spid="27" grpId="0"/>
      <p:bldP spid="29" grpId="0"/>
      <p:bldP spid="32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SERBIA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MARKET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" y="1930407"/>
            <a:ext cx="3329739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Number </a:t>
            </a:r>
            <a:r>
              <a:rPr lang="en-US" dirty="0">
                <a:solidFill>
                  <a:srgbClr val="7F7F7F"/>
                </a:solidFill>
              </a:rPr>
              <a:t>of broadband 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C</a:t>
            </a:r>
            <a:r>
              <a:rPr lang="en-US" dirty="0" smtClean="0">
                <a:solidFill>
                  <a:srgbClr val="7F7F7F"/>
                </a:solidFill>
              </a:rPr>
              <a:t>onnections:</a:t>
            </a:r>
          </a:p>
          <a:p>
            <a:r>
              <a:rPr lang="en-US" sz="4400" b="1" dirty="0" smtClean="0">
                <a:solidFill>
                  <a:srgbClr val="7F7F7F"/>
                </a:solidFill>
              </a:rPr>
              <a:t>1.4 million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the increase of revenues 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in 2013 vs. 2012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sz="4400" b="1" dirty="0" smtClean="0">
                <a:solidFill>
                  <a:srgbClr val="7F7F7F"/>
                </a:solidFill>
              </a:rPr>
              <a:t>20%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82444285"/>
              </p:ext>
            </p:extLst>
          </p:nvPr>
        </p:nvGraphicFramePr>
        <p:xfrm>
          <a:off x="3192680" y="3029091"/>
          <a:ext cx="6533925" cy="382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180456" y="1930407"/>
            <a:ext cx="37825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Share </a:t>
            </a:r>
            <a:r>
              <a:rPr lang="en-US" dirty="0">
                <a:solidFill>
                  <a:srgbClr val="7F7F7F"/>
                </a:solidFill>
              </a:rPr>
              <a:t>in the electronic communication market </a:t>
            </a:r>
            <a:r>
              <a:rPr lang="en-US" dirty="0" smtClean="0">
                <a:solidFill>
                  <a:srgbClr val="7F7F7F"/>
                </a:solidFill>
              </a:rPr>
              <a:t>:</a:t>
            </a:r>
          </a:p>
          <a:p>
            <a:r>
              <a:rPr lang="en-US" sz="4400" b="1" dirty="0" smtClean="0">
                <a:solidFill>
                  <a:srgbClr val="7F7F7F"/>
                </a:solidFill>
              </a:rPr>
              <a:t>14.5%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08329" y="1930407"/>
            <a:ext cx="0" cy="20192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0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6" grpId="0">
        <p:bldAsOne/>
      </p:bldGraphic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HOUSEHOLDS WITH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CONNECTION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65727939"/>
              </p:ext>
            </p:extLst>
          </p:nvPr>
        </p:nvGraphicFramePr>
        <p:xfrm>
          <a:off x="37490" y="1479525"/>
          <a:ext cx="6842083" cy="41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2028069916"/>
              </p:ext>
            </p:extLst>
          </p:nvPr>
        </p:nvGraphicFramePr>
        <p:xfrm>
          <a:off x="4867427" y="4376935"/>
          <a:ext cx="4024291" cy="240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6105002" y="1425040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sr-Cyrl-CS" sz="20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r-Latn-C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5885309" y="1660048"/>
            <a:ext cx="20137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55.8 </a:t>
            </a:r>
            <a:r>
              <a:rPr lang="sr-Latn-CS" sz="4000" b="1" dirty="0" smtClean="0"/>
              <a:t>%</a:t>
            </a:r>
            <a:endParaRPr lang="sr-Latn-CS" sz="4000" b="1" dirty="0"/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7355847" y="3580453"/>
            <a:ext cx="6554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2012.</a:t>
            </a:r>
            <a:endParaRPr lang="sr-Latn-C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6835945" y="3792159"/>
            <a:ext cx="201374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48 </a:t>
            </a:r>
            <a:r>
              <a:rPr lang="sr-Latn-CS" sz="3200" b="1" dirty="0" smtClean="0"/>
              <a:t>%</a:t>
            </a:r>
            <a:endParaRPr lang="sr-Latn-CS" sz="3200" b="1" dirty="0"/>
          </a:p>
        </p:txBody>
      </p:sp>
    </p:spTree>
    <p:extLst>
      <p:ext uri="{BB962C8B-B14F-4D97-AF65-F5344CB8AC3E}">
        <p14:creationId xmlns:p14="http://schemas.microsoft.com/office/powerpoint/2010/main" val="26763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54" grpId="0">
        <p:bldAsOne/>
      </p:bldGraphic>
      <p:bldP spid="55" grpId="0"/>
      <p:bldP spid="58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USERS PER TYPE OF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INTERNET CONNECTION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36815182"/>
              </p:ext>
            </p:extLst>
          </p:nvPr>
        </p:nvGraphicFramePr>
        <p:xfrm>
          <a:off x="609642" y="2213326"/>
          <a:ext cx="8270470" cy="497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5293487" y="3930043"/>
            <a:ext cx="744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ADSL</a:t>
            </a:r>
            <a:endParaRPr lang="sr-Latn-CS" sz="2000" b="1" dirty="0">
              <a:solidFill>
                <a:srgbClr val="FFFFFF"/>
              </a:solidFill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4852406" y="4165051"/>
            <a:ext cx="20137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51 </a:t>
            </a:r>
            <a:r>
              <a:rPr lang="sr-Latn-CS" sz="4000" b="1" dirty="0" smtClean="0">
                <a:solidFill>
                  <a:srgbClr val="FFFFFF"/>
                </a:solidFill>
              </a:rPr>
              <a:t>%</a:t>
            </a:r>
            <a:endParaRPr lang="sr-Latn-CS" sz="4000" b="1" dirty="0">
              <a:solidFill>
                <a:srgbClr val="FFFFFF"/>
              </a:solidFill>
            </a:endParaRPr>
          </a:p>
        </p:txBody>
      </p:sp>
      <p:sp>
        <p:nvSpPr>
          <p:cNvPr id="10" name="Rectangle 72"/>
          <p:cNvSpPr>
            <a:spLocks noChangeArrowheads="1"/>
          </p:cNvSpPr>
          <p:nvPr/>
        </p:nvSpPr>
        <p:spPr bwMode="auto">
          <a:xfrm>
            <a:off x="2200503" y="4198056"/>
            <a:ext cx="8531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rgbClr val="FFFFFF"/>
                </a:solidFill>
              </a:rPr>
              <a:t>CABLE</a:t>
            </a:r>
            <a:endParaRPr lang="sr-Latn-CS" sz="2000" b="1" dirty="0">
              <a:solidFill>
                <a:srgbClr val="FFFFFF"/>
              </a:solidFill>
            </a:endParaRPr>
          </a:p>
        </p:txBody>
      </p:sp>
      <p:sp>
        <p:nvSpPr>
          <p:cNvPr id="11" name="Rectangle 40"/>
          <p:cNvSpPr>
            <a:spLocks noChangeArrowheads="1"/>
          </p:cNvSpPr>
          <p:nvPr/>
        </p:nvSpPr>
        <p:spPr bwMode="auto">
          <a:xfrm>
            <a:off x="1796646" y="4433064"/>
            <a:ext cx="20137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33 </a:t>
            </a:r>
            <a:r>
              <a:rPr lang="sr-Latn-CS" sz="4000" b="1" dirty="0" smtClean="0">
                <a:solidFill>
                  <a:srgbClr val="FFFFFF"/>
                </a:solidFill>
              </a:rPr>
              <a:t>%</a:t>
            </a:r>
            <a:endParaRPr lang="sr-Latn-CS" sz="4000" b="1" dirty="0">
              <a:solidFill>
                <a:srgbClr val="FFFFFF"/>
              </a:solidFill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271617" y="1554906"/>
            <a:ext cx="1905000" cy="968669"/>
            <a:chOff x="144" y="1004"/>
            <a:chExt cx="1296" cy="659"/>
          </a:xfrm>
        </p:grpSpPr>
        <p:pic>
          <p:nvPicPr>
            <p:cNvPr id="13" name="Picture 39" descr="DUGME 2 sivo tamnij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13.3 </a:t>
              </a:r>
              <a:r>
                <a:rPr lang="sr-Latn-CS" sz="3600" b="1" dirty="0" smtClean="0">
                  <a:solidFill>
                    <a:schemeClr val="bg1"/>
                  </a:solidFill>
                </a:rPr>
                <a:t>%</a:t>
              </a:r>
              <a:endParaRPr lang="sr-Latn-C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40"/>
          <p:cNvSpPr>
            <a:spLocks noChangeArrowheads="1"/>
          </p:cNvSpPr>
          <p:nvPr/>
        </p:nvSpPr>
        <p:spPr bwMode="auto">
          <a:xfrm>
            <a:off x="3199921" y="1813216"/>
            <a:ext cx="3089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/>
              <a:t>CATV users growth in 2013.</a:t>
            </a:r>
            <a:endParaRPr lang="sr-Latn-CS" sz="2000" b="1" dirty="0"/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3383803" y="2533889"/>
            <a:ext cx="7655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FFFF"/>
                </a:solidFill>
              </a:rPr>
              <a:t>OTHER</a:t>
            </a:r>
            <a:endParaRPr lang="sr-Latn-CS" sz="1600" b="1" dirty="0">
              <a:solidFill>
                <a:srgbClr val="FFFFFF"/>
              </a:solidFill>
            </a:endParaRPr>
          </a:p>
        </p:txBody>
      </p:sp>
      <p:sp>
        <p:nvSpPr>
          <p:cNvPr id="18" name="Rectangle 40"/>
          <p:cNvSpPr>
            <a:spLocks noChangeArrowheads="1"/>
          </p:cNvSpPr>
          <p:nvPr/>
        </p:nvSpPr>
        <p:spPr bwMode="auto">
          <a:xfrm>
            <a:off x="2876977" y="2711687"/>
            <a:ext cx="201374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16 </a:t>
            </a:r>
            <a:r>
              <a:rPr lang="sr-Latn-CS" sz="3200" b="1" dirty="0" smtClean="0">
                <a:solidFill>
                  <a:srgbClr val="FFFFFF"/>
                </a:solidFill>
              </a:rPr>
              <a:t>%</a:t>
            </a:r>
            <a:endParaRPr lang="sr-Latn-C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55" grpId="0"/>
      <p:bldP spid="58" grpId="0"/>
      <p:bldP spid="10" grpId="0"/>
      <p:bldP spid="11" grpId="0"/>
      <p:bldP spid="1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62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SERBIA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0" y="2303235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Number of inhabitants: 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sz="4400" b="1" dirty="0" smtClean="0">
                <a:solidFill>
                  <a:srgbClr val="7F7F7F"/>
                </a:solidFill>
              </a:rPr>
              <a:t>7.2 million</a:t>
            </a:r>
          </a:p>
          <a:p>
            <a:endParaRPr lang="en-US" dirty="0" smtClean="0">
              <a:solidFill>
                <a:srgbClr val="7F7F7F"/>
              </a:solidFill>
            </a:endParaRPr>
          </a:p>
          <a:p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GDP per capita: 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sz="4400" b="1" dirty="0" smtClean="0">
                <a:solidFill>
                  <a:srgbClr val="7F7F7F"/>
                </a:solidFill>
              </a:rPr>
              <a:t>4,168 </a:t>
            </a:r>
          </a:p>
          <a:p>
            <a:r>
              <a:rPr lang="en-US" sz="1400" dirty="0" smtClean="0">
                <a:solidFill>
                  <a:srgbClr val="7F7F7F"/>
                </a:solidFill>
              </a:rPr>
              <a:t>(</a:t>
            </a:r>
            <a:r>
              <a:rPr lang="en-US" sz="1400" dirty="0">
                <a:solidFill>
                  <a:srgbClr val="7F7F7F"/>
                </a:solidFill>
              </a:rPr>
              <a:t>in EUR, information of 2012)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116" y="388100"/>
            <a:ext cx="4404500" cy="63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TOTAL NUMBER OF MEDIA CONTENT DISTRIBUTION SUBSCRIBERS 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963613" y="2336800"/>
            <a:ext cx="7259637" cy="3108325"/>
            <a:chOff x="620" y="1472"/>
            <a:chExt cx="2717" cy="1958"/>
          </a:xfrm>
        </p:grpSpPr>
        <p:sp>
          <p:nvSpPr>
            <p:cNvPr id="5" name="Line 52"/>
            <p:cNvSpPr>
              <a:spLocks noChangeShapeType="1"/>
            </p:cNvSpPr>
            <p:nvPr/>
          </p:nvSpPr>
          <p:spPr bwMode="auto">
            <a:xfrm>
              <a:off x="620" y="3430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3"/>
            <p:cNvSpPr>
              <a:spLocks noChangeShapeType="1"/>
            </p:cNvSpPr>
            <p:nvPr/>
          </p:nvSpPr>
          <p:spPr bwMode="auto">
            <a:xfrm>
              <a:off x="620" y="321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620" y="299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620" y="277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620" y="234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620" y="147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620" y="168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620" y="255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620" y="190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620" y="212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64"/>
          <p:cNvSpPr>
            <a:spLocks noChangeArrowheads="1"/>
          </p:cNvSpPr>
          <p:nvPr/>
        </p:nvSpPr>
        <p:spPr bwMode="auto">
          <a:xfrm rot="10800000" flipH="1" flipV="1">
            <a:off x="1409906" y="5788026"/>
            <a:ext cx="2305186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AutoShape 67"/>
          <p:cNvSpPr>
            <a:spLocks noChangeArrowheads="1"/>
          </p:cNvSpPr>
          <p:nvPr/>
        </p:nvSpPr>
        <p:spPr bwMode="auto">
          <a:xfrm>
            <a:off x="1409906" y="3285549"/>
            <a:ext cx="2305186" cy="25739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80000"/>
                </a:srgbClr>
              </a:gs>
              <a:gs pos="100000">
                <a:srgbClr val="FF0000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70"/>
          <p:cNvSpPr>
            <a:spLocks noChangeArrowheads="1"/>
          </p:cNvSpPr>
          <p:nvPr/>
        </p:nvSpPr>
        <p:spPr bwMode="auto">
          <a:xfrm rot="10800000" flipH="1" flipV="1">
            <a:off x="4600967" y="5765800"/>
            <a:ext cx="2295153" cy="896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4590934" y="2768600"/>
            <a:ext cx="2295153" cy="3019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  <a:alpha val="80000"/>
                </a:schemeClr>
              </a:gs>
              <a:gs pos="100000">
                <a:srgbClr val="0080FF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393700" y="2013405"/>
            <a:ext cx="483576" cy="357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2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1.8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1.6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1.4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1.2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1.0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dirty="0" smtClean="0">
                <a:solidFill>
                  <a:srgbClr val="4C4C4C"/>
                </a:solidFill>
              </a:rPr>
              <a:t>0.8м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dirty="0" smtClean="0">
                <a:solidFill>
                  <a:srgbClr val="4C4C4C"/>
                </a:solidFill>
              </a:rPr>
              <a:t>0.6м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dirty="0" smtClean="0">
                <a:solidFill>
                  <a:srgbClr val="4C4C4C"/>
                </a:solidFill>
              </a:rPr>
              <a:t>0.4м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b="0" dirty="0" smtClean="0">
                <a:solidFill>
                  <a:srgbClr val="4C4C4C"/>
                </a:solidFill>
              </a:rPr>
              <a:t>0.2м</a:t>
            </a:r>
            <a:endParaRPr lang="sr-Latn-CS" sz="1200" b="0" dirty="0">
              <a:solidFill>
                <a:srgbClr val="4C4C4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sp>
        <p:nvSpPr>
          <p:cNvPr id="26" name="Rectangle 72"/>
          <p:cNvSpPr>
            <a:spLocks noChangeArrowheads="1"/>
          </p:cNvSpPr>
          <p:nvPr/>
        </p:nvSpPr>
        <p:spPr bwMode="auto">
          <a:xfrm>
            <a:off x="2219884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 smtClean="0"/>
              <a:t>2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2014789" y="4310526"/>
            <a:ext cx="124004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1.</a:t>
            </a:r>
            <a:r>
              <a:rPr lang="sr-Cyrl-CS" sz="3200" b="1" dirty="0" smtClean="0">
                <a:solidFill>
                  <a:schemeClr val="bg1"/>
                </a:solidFill>
              </a:rPr>
              <a:t>44</a:t>
            </a:r>
            <a:r>
              <a:rPr lang="en-US" sz="3200" b="1" dirty="0" smtClean="0">
                <a:solidFill>
                  <a:schemeClr val="bg1"/>
                </a:solidFill>
              </a:rPr>
              <a:t>m</a:t>
            </a:r>
            <a:endParaRPr lang="sr-Latn-C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5195817" y="3768902"/>
            <a:ext cx="124004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1.55m</a:t>
            </a:r>
            <a:endParaRPr lang="sr-Latn-CS" sz="3200" b="1" dirty="0">
              <a:solidFill>
                <a:schemeClr val="bg1"/>
              </a:solidFill>
            </a:endParaRPr>
          </a:p>
        </p:txBody>
      </p:sp>
      <p:sp>
        <p:nvSpPr>
          <p:cNvPr id="32" name="Rectangle 72"/>
          <p:cNvSpPr>
            <a:spLocks noChangeArrowheads="1"/>
          </p:cNvSpPr>
          <p:nvPr/>
        </p:nvSpPr>
        <p:spPr bwMode="auto">
          <a:xfrm>
            <a:off x="5447521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/>
              <a:t>3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6753787" y="1531826"/>
            <a:ext cx="2057400" cy="1046163"/>
            <a:chOff x="144" y="1004"/>
            <a:chExt cx="1296" cy="659"/>
          </a:xfrm>
        </p:grpSpPr>
        <p:pic>
          <p:nvPicPr>
            <p:cNvPr id="34" name="Picture 39" descr="DUGME 2 sivo tamnij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sr-Cyrl-CS" sz="4000" b="1" dirty="0" smtClean="0">
                  <a:solidFill>
                    <a:schemeClr val="bg1"/>
                  </a:solidFill>
                </a:rPr>
                <a:t>7.6</a:t>
              </a:r>
              <a:r>
                <a:rPr lang="en-US" sz="4000" b="1" dirty="0" smtClean="0">
                  <a:solidFill>
                    <a:schemeClr val="bg1"/>
                  </a:solidFill>
                </a:rPr>
                <a:t> </a:t>
              </a:r>
              <a:r>
                <a:rPr lang="sr-Latn-CS" sz="4000" b="1" dirty="0" smtClean="0">
                  <a:solidFill>
                    <a:schemeClr val="bg1"/>
                  </a:solidFill>
                </a:rPr>
                <a:t>%</a:t>
              </a:r>
              <a:endParaRPr lang="sr-Latn-CS" sz="4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6" grpId="0"/>
      <p:bldP spid="27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CATV SUBSCRIBERS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963613" y="2336800"/>
            <a:ext cx="7259637" cy="3108325"/>
            <a:chOff x="620" y="1472"/>
            <a:chExt cx="2717" cy="1958"/>
          </a:xfrm>
        </p:grpSpPr>
        <p:sp>
          <p:nvSpPr>
            <p:cNvPr id="5" name="Line 52"/>
            <p:cNvSpPr>
              <a:spLocks noChangeShapeType="1"/>
            </p:cNvSpPr>
            <p:nvPr/>
          </p:nvSpPr>
          <p:spPr bwMode="auto">
            <a:xfrm>
              <a:off x="620" y="3430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3"/>
            <p:cNvSpPr>
              <a:spLocks noChangeShapeType="1"/>
            </p:cNvSpPr>
            <p:nvPr/>
          </p:nvSpPr>
          <p:spPr bwMode="auto">
            <a:xfrm>
              <a:off x="620" y="321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620" y="299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620" y="277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620" y="234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620" y="147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620" y="168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620" y="255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620" y="190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620" y="212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64"/>
          <p:cNvSpPr>
            <a:spLocks noChangeArrowheads="1"/>
          </p:cNvSpPr>
          <p:nvPr/>
        </p:nvSpPr>
        <p:spPr bwMode="auto">
          <a:xfrm rot="10800000" flipH="1" flipV="1">
            <a:off x="1083650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AutoShape 67"/>
          <p:cNvSpPr>
            <a:spLocks noChangeArrowheads="1"/>
          </p:cNvSpPr>
          <p:nvPr/>
        </p:nvSpPr>
        <p:spPr bwMode="auto">
          <a:xfrm>
            <a:off x="1083650" y="4230567"/>
            <a:ext cx="931140" cy="162889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alpha val="8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70"/>
          <p:cNvSpPr>
            <a:spLocks noChangeArrowheads="1"/>
          </p:cNvSpPr>
          <p:nvPr/>
        </p:nvSpPr>
        <p:spPr bwMode="auto">
          <a:xfrm rot="10800000" flipH="1" flipV="1">
            <a:off x="7186320" y="5765800"/>
            <a:ext cx="924448" cy="896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7176287" y="2768600"/>
            <a:ext cx="924448" cy="3019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  <a:alpha val="80000"/>
                </a:schemeClr>
              </a:gs>
              <a:gs pos="100000">
                <a:srgbClr val="0080FF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393700" y="2013405"/>
            <a:ext cx="483576" cy="357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2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1.8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1.6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1.4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1.2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1.0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dirty="0" smtClean="0">
                <a:solidFill>
                  <a:srgbClr val="4C4C4C"/>
                </a:solidFill>
              </a:rPr>
              <a:t>0.8м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dirty="0" smtClean="0">
                <a:solidFill>
                  <a:srgbClr val="4C4C4C"/>
                </a:solidFill>
              </a:rPr>
              <a:t>0.6м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dirty="0" smtClean="0">
                <a:solidFill>
                  <a:srgbClr val="4C4C4C"/>
                </a:solidFill>
              </a:rPr>
              <a:t>0.4м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sr-Cyrl-CS" sz="1200" b="0" dirty="0" smtClean="0">
                <a:solidFill>
                  <a:srgbClr val="4C4C4C"/>
                </a:solidFill>
              </a:rPr>
              <a:t>0.2м</a:t>
            </a:r>
            <a:endParaRPr lang="sr-Latn-CS" sz="1200" b="0" dirty="0">
              <a:solidFill>
                <a:srgbClr val="4C4C4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sp>
        <p:nvSpPr>
          <p:cNvPr id="26" name="Rectangle 72"/>
          <p:cNvSpPr>
            <a:spLocks noChangeArrowheads="1"/>
          </p:cNvSpPr>
          <p:nvPr/>
        </p:nvSpPr>
        <p:spPr bwMode="auto">
          <a:xfrm>
            <a:off x="1200170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2008.</a:t>
            </a:r>
            <a:endParaRPr lang="sr-Latn-CS" sz="2000" b="1" dirty="0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1118606" y="4660056"/>
            <a:ext cx="80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922k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7186319" y="3768902"/>
            <a:ext cx="98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1.55m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32" name="Rectangle 72"/>
          <p:cNvSpPr>
            <a:spLocks noChangeArrowheads="1"/>
          </p:cNvSpPr>
          <p:nvPr/>
        </p:nvSpPr>
        <p:spPr bwMode="auto">
          <a:xfrm>
            <a:off x="7281865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/>
              <a:t>3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38" name="AutoShape 64"/>
          <p:cNvSpPr>
            <a:spLocks noChangeArrowheads="1"/>
          </p:cNvSpPr>
          <p:nvPr/>
        </p:nvSpPr>
        <p:spPr bwMode="auto">
          <a:xfrm rot="10800000" flipH="1" flipV="1">
            <a:off x="2295470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9" name="AutoShape 67"/>
          <p:cNvSpPr>
            <a:spLocks noChangeArrowheads="1"/>
          </p:cNvSpPr>
          <p:nvPr/>
        </p:nvSpPr>
        <p:spPr bwMode="auto">
          <a:xfrm>
            <a:off x="2295470" y="3972951"/>
            <a:ext cx="931140" cy="18865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alpha val="8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0" name="Rectangle 72"/>
          <p:cNvSpPr>
            <a:spLocks noChangeArrowheads="1"/>
          </p:cNvSpPr>
          <p:nvPr/>
        </p:nvSpPr>
        <p:spPr bwMode="auto">
          <a:xfrm>
            <a:off x="2411990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2009.</a:t>
            </a:r>
            <a:endParaRPr lang="sr-Latn-CS" sz="2000" b="1" dirty="0"/>
          </a:p>
        </p:txBody>
      </p:sp>
      <p:sp>
        <p:nvSpPr>
          <p:cNvPr id="41" name="Rectangle 75"/>
          <p:cNvSpPr>
            <a:spLocks noChangeArrowheads="1"/>
          </p:cNvSpPr>
          <p:nvPr/>
        </p:nvSpPr>
        <p:spPr bwMode="auto">
          <a:xfrm>
            <a:off x="2295470" y="4508593"/>
            <a:ext cx="98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1.08m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42" name="AutoShape 64"/>
          <p:cNvSpPr>
            <a:spLocks noChangeArrowheads="1"/>
          </p:cNvSpPr>
          <p:nvPr/>
        </p:nvSpPr>
        <p:spPr bwMode="auto">
          <a:xfrm rot="10800000" flipH="1" flipV="1">
            <a:off x="3518943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3" name="AutoShape 67"/>
          <p:cNvSpPr>
            <a:spLocks noChangeArrowheads="1"/>
          </p:cNvSpPr>
          <p:nvPr/>
        </p:nvSpPr>
        <p:spPr bwMode="auto">
          <a:xfrm>
            <a:off x="3518943" y="3635075"/>
            <a:ext cx="931140" cy="2224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alpha val="8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3635463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en-US" sz="2000" b="1" dirty="0"/>
              <a:t>0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45" name="Rectangle 75"/>
          <p:cNvSpPr>
            <a:spLocks noChangeArrowheads="1"/>
          </p:cNvSpPr>
          <p:nvPr/>
        </p:nvSpPr>
        <p:spPr bwMode="auto">
          <a:xfrm>
            <a:off x="3518943" y="4333828"/>
            <a:ext cx="98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1.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sr-Cyrl-CS" sz="2400" b="1" dirty="0" smtClean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m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46" name="AutoShape 64"/>
          <p:cNvSpPr>
            <a:spLocks noChangeArrowheads="1"/>
          </p:cNvSpPr>
          <p:nvPr/>
        </p:nvSpPr>
        <p:spPr bwMode="auto">
          <a:xfrm rot="10800000" flipH="1" flipV="1">
            <a:off x="4730763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7" name="AutoShape 67"/>
          <p:cNvSpPr>
            <a:spLocks noChangeArrowheads="1"/>
          </p:cNvSpPr>
          <p:nvPr/>
        </p:nvSpPr>
        <p:spPr bwMode="auto">
          <a:xfrm>
            <a:off x="4730763" y="3518565"/>
            <a:ext cx="931140" cy="23408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alpha val="8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" name="Rectangle 72"/>
          <p:cNvSpPr>
            <a:spLocks noChangeArrowheads="1"/>
          </p:cNvSpPr>
          <p:nvPr/>
        </p:nvSpPr>
        <p:spPr bwMode="auto">
          <a:xfrm>
            <a:off x="4847283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en-US" sz="2000" b="1" dirty="0"/>
              <a:t>1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auto">
          <a:xfrm>
            <a:off x="4730763" y="4194016"/>
            <a:ext cx="98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1.33m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50" name="AutoShape 64"/>
          <p:cNvSpPr>
            <a:spLocks noChangeArrowheads="1"/>
          </p:cNvSpPr>
          <p:nvPr/>
        </p:nvSpPr>
        <p:spPr bwMode="auto">
          <a:xfrm rot="10800000" flipH="1" flipV="1">
            <a:off x="5955221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1" name="AutoShape 67"/>
          <p:cNvSpPr>
            <a:spLocks noChangeArrowheads="1"/>
          </p:cNvSpPr>
          <p:nvPr/>
        </p:nvSpPr>
        <p:spPr bwMode="auto">
          <a:xfrm>
            <a:off x="5955221" y="3285549"/>
            <a:ext cx="931140" cy="25739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80000"/>
                </a:srgbClr>
              </a:gs>
              <a:gs pos="100000">
                <a:srgbClr val="FF0000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2" name="Rectangle 72"/>
          <p:cNvSpPr>
            <a:spLocks noChangeArrowheads="1"/>
          </p:cNvSpPr>
          <p:nvPr/>
        </p:nvSpPr>
        <p:spPr bwMode="auto">
          <a:xfrm>
            <a:off x="6071741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 smtClean="0"/>
              <a:t>2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>
            <a:off x="5955221" y="4089157"/>
            <a:ext cx="98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1.</a:t>
            </a:r>
            <a:r>
              <a:rPr lang="sr-Cyrl-CS" sz="2400" b="1" dirty="0" smtClean="0">
                <a:solidFill>
                  <a:schemeClr val="bg1"/>
                </a:solidFill>
              </a:rPr>
              <a:t>44</a:t>
            </a:r>
            <a:r>
              <a:rPr lang="en-US" sz="2400" b="1" dirty="0" smtClean="0">
                <a:solidFill>
                  <a:schemeClr val="bg1"/>
                </a:solidFill>
              </a:rPr>
              <a:t>m</a:t>
            </a:r>
            <a:endParaRPr lang="sr-Latn-C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6" grpId="0"/>
      <p:bldP spid="27" grpId="0"/>
      <p:bldP spid="29" grpId="0"/>
      <p:bldP spid="32" grpId="0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 animBg="1"/>
      <p:bldP spid="51" grpId="0" animBg="1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CATV PENETRATION PER POPULATION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11320958"/>
              </p:ext>
            </p:extLst>
          </p:nvPr>
        </p:nvGraphicFramePr>
        <p:xfrm>
          <a:off x="37490" y="1479525"/>
          <a:ext cx="6842083" cy="41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596752006"/>
              </p:ext>
            </p:extLst>
          </p:nvPr>
        </p:nvGraphicFramePr>
        <p:xfrm>
          <a:off x="4867427" y="4376935"/>
          <a:ext cx="4024291" cy="240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6105002" y="1425040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sr-Cyrl-CS" sz="20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r-Latn-C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5978525" y="1660048"/>
            <a:ext cx="20137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21</a:t>
            </a:r>
            <a:r>
              <a:rPr lang="sr-Cyrl-CS" sz="4000" b="1" dirty="0" smtClean="0"/>
              <a:t>.6</a:t>
            </a:r>
            <a:r>
              <a:rPr lang="en-US" sz="4000" b="1" dirty="0" smtClean="0"/>
              <a:t>2 </a:t>
            </a:r>
            <a:r>
              <a:rPr lang="sr-Latn-CS" sz="4000" b="1" dirty="0" smtClean="0"/>
              <a:t>%</a:t>
            </a:r>
            <a:endParaRPr lang="sr-Latn-CS" sz="4000" b="1" dirty="0"/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7355847" y="3580453"/>
            <a:ext cx="6554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2012.</a:t>
            </a:r>
            <a:endParaRPr lang="sr-Latn-C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6984678" y="3792159"/>
            <a:ext cx="201374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19</a:t>
            </a:r>
            <a:r>
              <a:rPr lang="sr-Cyrl-CS" sz="3200" b="1" dirty="0" smtClean="0"/>
              <a:t>.</a:t>
            </a:r>
            <a:r>
              <a:rPr lang="en-US" sz="3200" b="1" dirty="0" smtClean="0"/>
              <a:t>9 </a:t>
            </a:r>
            <a:r>
              <a:rPr lang="sr-Latn-CS" sz="3200" b="1" dirty="0" smtClean="0"/>
              <a:t>%</a:t>
            </a:r>
            <a:endParaRPr lang="sr-Latn-CS" sz="3200" b="1" dirty="0"/>
          </a:p>
        </p:txBody>
      </p:sp>
    </p:spTree>
    <p:extLst>
      <p:ext uri="{BB962C8B-B14F-4D97-AF65-F5344CB8AC3E}">
        <p14:creationId xmlns:p14="http://schemas.microsoft.com/office/powerpoint/2010/main" val="32777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54" grpId="0">
        <p:bldAsOne/>
      </p:bldGraphic>
      <p:bldP spid="55" grpId="0"/>
      <p:bldP spid="58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CATV PENETRATION PER HOUSEHOLDS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3223697804"/>
              </p:ext>
            </p:extLst>
          </p:nvPr>
        </p:nvGraphicFramePr>
        <p:xfrm>
          <a:off x="37490" y="1479525"/>
          <a:ext cx="6842083" cy="41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2429851614"/>
              </p:ext>
            </p:extLst>
          </p:nvPr>
        </p:nvGraphicFramePr>
        <p:xfrm>
          <a:off x="4867427" y="4376935"/>
          <a:ext cx="4024291" cy="2400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6105002" y="1425040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sr-Cyrl-CS" sz="20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sr-Latn-C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Rectangle 40"/>
          <p:cNvSpPr>
            <a:spLocks noChangeArrowheads="1"/>
          </p:cNvSpPr>
          <p:nvPr/>
        </p:nvSpPr>
        <p:spPr bwMode="auto">
          <a:xfrm>
            <a:off x="6071741" y="1660048"/>
            <a:ext cx="20137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/>
              <a:t>62 </a:t>
            </a:r>
            <a:r>
              <a:rPr lang="sr-Latn-CS" sz="4000" b="1" dirty="0" smtClean="0"/>
              <a:t>%</a:t>
            </a:r>
            <a:endParaRPr lang="sr-Latn-CS" sz="4000" b="1" dirty="0"/>
          </a:p>
        </p:txBody>
      </p:sp>
      <p:sp>
        <p:nvSpPr>
          <p:cNvPr id="60" name="Rectangle 72"/>
          <p:cNvSpPr>
            <a:spLocks noChangeArrowheads="1"/>
          </p:cNvSpPr>
          <p:nvPr/>
        </p:nvSpPr>
        <p:spPr bwMode="auto">
          <a:xfrm>
            <a:off x="7087851" y="3580453"/>
            <a:ext cx="6554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2012.</a:t>
            </a:r>
            <a:endParaRPr lang="sr-Latn-C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7077894" y="3792159"/>
            <a:ext cx="201374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/>
              <a:t>58 </a:t>
            </a:r>
            <a:r>
              <a:rPr lang="sr-Latn-CS" sz="3200" b="1" dirty="0" smtClean="0"/>
              <a:t>%</a:t>
            </a:r>
            <a:endParaRPr lang="sr-Latn-CS" sz="3200" b="1" dirty="0"/>
          </a:p>
        </p:txBody>
      </p:sp>
    </p:spTree>
    <p:extLst>
      <p:ext uri="{BB962C8B-B14F-4D97-AF65-F5344CB8AC3E}">
        <p14:creationId xmlns:p14="http://schemas.microsoft.com/office/powerpoint/2010/main" val="13154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54" grpId="0">
        <p:bldAsOne/>
      </p:bldGraphic>
      <p:bldP spid="55" grpId="0"/>
      <p:bldP spid="58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SUBSCRIBERS PER TYPE OF NETWORK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963613" y="2336800"/>
            <a:ext cx="7259637" cy="3108325"/>
            <a:chOff x="620" y="1472"/>
            <a:chExt cx="2717" cy="1958"/>
          </a:xfrm>
        </p:grpSpPr>
        <p:sp>
          <p:nvSpPr>
            <p:cNvPr id="5" name="Line 52"/>
            <p:cNvSpPr>
              <a:spLocks noChangeShapeType="1"/>
            </p:cNvSpPr>
            <p:nvPr/>
          </p:nvSpPr>
          <p:spPr bwMode="auto">
            <a:xfrm>
              <a:off x="620" y="3430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3"/>
            <p:cNvSpPr>
              <a:spLocks noChangeShapeType="1"/>
            </p:cNvSpPr>
            <p:nvPr/>
          </p:nvSpPr>
          <p:spPr bwMode="auto">
            <a:xfrm>
              <a:off x="620" y="321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620" y="299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620" y="277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620" y="234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620" y="147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620" y="168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620" y="255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620" y="190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620" y="212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Rectangle 68"/>
          <p:cNvSpPr>
            <a:spLocks noChangeArrowheads="1"/>
          </p:cNvSpPr>
          <p:nvPr/>
        </p:nvSpPr>
        <p:spPr bwMode="auto">
          <a:xfrm>
            <a:off x="393700" y="2013405"/>
            <a:ext cx="498604" cy="357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ts val="2740"/>
              </a:lnSpc>
            </a:pPr>
            <a:r>
              <a:rPr lang="en-US" sz="1200" dirty="0">
                <a:solidFill>
                  <a:srgbClr val="4C4C4C"/>
                </a:solidFill>
              </a:rPr>
              <a:t>1</a:t>
            </a:r>
            <a:r>
              <a:rPr lang="sr-Cyrl-CS" sz="1200" b="0" dirty="0" smtClean="0">
                <a:solidFill>
                  <a:srgbClr val="4C4C4C"/>
                </a:solidFill>
              </a:rPr>
              <a:t>м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dirty="0" smtClean="0">
                <a:solidFill>
                  <a:srgbClr val="4C4C4C"/>
                </a:solidFill>
              </a:rPr>
              <a:t>900K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800K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700K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600K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500K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dirty="0" smtClean="0">
                <a:solidFill>
                  <a:srgbClr val="4C4C4C"/>
                </a:solidFill>
              </a:rPr>
              <a:t>400K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dirty="0" smtClean="0">
                <a:solidFill>
                  <a:srgbClr val="4C4C4C"/>
                </a:solidFill>
              </a:rPr>
              <a:t>300K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dirty="0" smtClean="0">
                <a:solidFill>
                  <a:srgbClr val="4C4C4C"/>
                </a:solidFill>
              </a:rPr>
              <a:t>200K</a:t>
            </a:r>
            <a:endParaRPr lang="en-US" sz="1200" b="0" dirty="0">
              <a:solidFill>
                <a:srgbClr val="4C4C4C"/>
              </a:solidFill>
            </a:endParaRPr>
          </a:p>
          <a:p>
            <a:pPr>
              <a:lnSpc>
                <a:spcPts val="2740"/>
              </a:lnSpc>
            </a:pPr>
            <a:r>
              <a:rPr lang="en-US" sz="1200" b="0" dirty="0" smtClean="0">
                <a:solidFill>
                  <a:srgbClr val="4C4C4C"/>
                </a:solidFill>
              </a:rPr>
              <a:t>100K</a:t>
            </a:r>
            <a:endParaRPr lang="sr-Latn-CS" sz="1200" b="0" dirty="0">
              <a:solidFill>
                <a:srgbClr val="4C4C4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grpSp>
        <p:nvGrpSpPr>
          <p:cNvPr id="28" name="Group 51"/>
          <p:cNvGrpSpPr>
            <a:grpSpLocks/>
          </p:cNvGrpSpPr>
          <p:nvPr/>
        </p:nvGrpSpPr>
        <p:grpSpPr bwMode="auto">
          <a:xfrm>
            <a:off x="963613" y="2336800"/>
            <a:ext cx="7259637" cy="3108325"/>
            <a:chOff x="620" y="1472"/>
            <a:chExt cx="2717" cy="1958"/>
          </a:xfrm>
        </p:grpSpPr>
        <p:sp>
          <p:nvSpPr>
            <p:cNvPr id="30" name="Line 52"/>
            <p:cNvSpPr>
              <a:spLocks noChangeShapeType="1"/>
            </p:cNvSpPr>
            <p:nvPr/>
          </p:nvSpPr>
          <p:spPr bwMode="auto">
            <a:xfrm>
              <a:off x="620" y="3430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3"/>
            <p:cNvSpPr>
              <a:spLocks noChangeShapeType="1"/>
            </p:cNvSpPr>
            <p:nvPr/>
          </p:nvSpPr>
          <p:spPr bwMode="auto">
            <a:xfrm>
              <a:off x="620" y="321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4"/>
            <p:cNvSpPr>
              <a:spLocks noChangeShapeType="1"/>
            </p:cNvSpPr>
            <p:nvPr/>
          </p:nvSpPr>
          <p:spPr bwMode="auto">
            <a:xfrm>
              <a:off x="620" y="299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5"/>
            <p:cNvSpPr>
              <a:spLocks noChangeShapeType="1"/>
            </p:cNvSpPr>
            <p:nvPr/>
          </p:nvSpPr>
          <p:spPr bwMode="auto">
            <a:xfrm>
              <a:off x="620" y="277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6"/>
            <p:cNvSpPr>
              <a:spLocks noChangeShapeType="1"/>
            </p:cNvSpPr>
            <p:nvPr/>
          </p:nvSpPr>
          <p:spPr bwMode="auto">
            <a:xfrm>
              <a:off x="620" y="234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7"/>
            <p:cNvSpPr>
              <a:spLocks noChangeShapeType="1"/>
            </p:cNvSpPr>
            <p:nvPr/>
          </p:nvSpPr>
          <p:spPr bwMode="auto">
            <a:xfrm>
              <a:off x="620" y="147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58"/>
            <p:cNvSpPr>
              <a:spLocks noChangeShapeType="1"/>
            </p:cNvSpPr>
            <p:nvPr/>
          </p:nvSpPr>
          <p:spPr bwMode="auto">
            <a:xfrm>
              <a:off x="620" y="168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59"/>
            <p:cNvSpPr>
              <a:spLocks noChangeShapeType="1"/>
            </p:cNvSpPr>
            <p:nvPr/>
          </p:nvSpPr>
          <p:spPr bwMode="auto">
            <a:xfrm>
              <a:off x="620" y="255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>
              <a:off x="620" y="190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61"/>
            <p:cNvSpPr>
              <a:spLocks noChangeShapeType="1"/>
            </p:cNvSpPr>
            <p:nvPr/>
          </p:nvSpPr>
          <p:spPr bwMode="auto">
            <a:xfrm>
              <a:off x="620" y="212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AutoShape 64"/>
          <p:cNvSpPr>
            <a:spLocks noChangeArrowheads="1"/>
          </p:cNvSpPr>
          <p:nvPr/>
        </p:nvSpPr>
        <p:spPr bwMode="auto">
          <a:xfrm rot="10800000" flipH="1" flipV="1">
            <a:off x="1083650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6" name="AutoShape 67"/>
          <p:cNvSpPr>
            <a:spLocks noChangeArrowheads="1"/>
          </p:cNvSpPr>
          <p:nvPr/>
        </p:nvSpPr>
        <p:spPr bwMode="auto">
          <a:xfrm>
            <a:off x="1083650" y="2190366"/>
            <a:ext cx="931140" cy="36690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80000"/>
                </a:srgbClr>
              </a:gs>
              <a:gs pos="100000">
                <a:srgbClr val="590D27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7" name="AutoShape 70"/>
          <p:cNvSpPr>
            <a:spLocks noChangeArrowheads="1"/>
          </p:cNvSpPr>
          <p:nvPr/>
        </p:nvSpPr>
        <p:spPr bwMode="auto">
          <a:xfrm rot="10800000" flipH="1" flipV="1">
            <a:off x="7186320" y="5765800"/>
            <a:ext cx="924448" cy="896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" name="AutoShape 71"/>
          <p:cNvSpPr>
            <a:spLocks noChangeArrowheads="1"/>
          </p:cNvSpPr>
          <p:nvPr/>
        </p:nvSpPr>
        <p:spPr bwMode="auto">
          <a:xfrm>
            <a:off x="7176287" y="4846767"/>
            <a:ext cx="924448" cy="9412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  <a:alpha val="80000"/>
                </a:schemeClr>
              </a:gs>
              <a:gs pos="100000">
                <a:srgbClr val="0080FF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9" name="Rectangle 72"/>
          <p:cNvSpPr>
            <a:spLocks noChangeArrowheads="1"/>
          </p:cNvSpPr>
          <p:nvPr/>
        </p:nvSpPr>
        <p:spPr bwMode="auto">
          <a:xfrm>
            <a:off x="1200170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2012.</a:t>
            </a:r>
            <a:endParaRPr lang="sr-Latn-CS" sz="2000" b="1" dirty="0"/>
          </a:p>
        </p:txBody>
      </p:sp>
      <p:sp>
        <p:nvSpPr>
          <p:cNvPr id="50" name="Rectangle 75"/>
          <p:cNvSpPr>
            <a:spLocks noChangeArrowheads="1"/>
          </p:cNvSpPr>
          <p:nvPr/>
        </p:nvSpPr>
        <p:spPr bwMode="auto">
          <a:xfrm>
            <a:off x="1118606" y="3752211"/>
            <a:ext cx="98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1.04m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51" name="Rectangle 75"/>
          <p:cNvSpPr>
            <a:spLocks noChangeArrowheads="1"/>
          </p:cNvSpPr>
          <p:nvPr/>
        </p:nvSpPr>
        <p:spPr bwMode="auto">
          <a:xfrm>
            <a:off x="7244579" y="5099050"/>
            <a:ext cx="80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244k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52" name="Rectangle 72"/>
          <p:cNvSpPr>
            <a:spLocks noChangeArrowheads="1"/>
          </p:cNvSpPr>
          <p:nvPr/>
        </p:nvSpPr>
        <p:spPr bwMode="auto">
          <a:xfrm>
            <a:off x="7281865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/>
              <a:t>3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53" name="AutoShape 64"/>
          <p:cNvSpPr>
            <a:spLocks noChangeArrowheads="1"/>
          </p:cNvSpPr>
          <p:nvPr/>
        </p:nvSpPr>
        <p:spPr bwMode="auto">
          <a:xfrm rot="10800000" flipH="1" flipV="1">
            <a:off x="2295470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4" name="AutoShape 67"/>
          <p:cNvSpPr>
            <a:spLocks noChangeArrowheads="1"/>
          </p:cNvSpPr>
          <p:nvPr/>
        </p:nvSpPr>
        <p:spPr bwMode="auto">
          <a:xfrm>
            <a:off x="2295470" y="2013405"/>
            <a:ext cx="931140" cy="384605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80000"/>
                </a:srgbClr>
              </a:gs>
              <a:gs pos="100000">
                <a:srgbClr val="590F2D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5" name="Rectangle 72"/>
          <p:cNvSpPr>
            <a:spLocks noChangeArrowheads="1"/>
          </p:cNvSpPr>
          <p:nvPr/>
        </p:nvSpPr>
        <p:spPr bwMode="auto">
          <a:xfrm>
            <a:off x="2411990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2013.</a:t>
            </a:r>
            <a:endParaRPr lang="sr-Latn-CS" sz="2000" b="1" dirty="0"/>
          </a:p>
        </p:txBody>
      </p:sp>
      <p:sp>
        <p:nvSpPr>
          <p:cNvPr id="56" name="Rectangle 75"/>
          <p:cNvSpPr>
            <a:spLocks noChangeArrowheads="1"/>
          </p:cNvSpPr>
          <p:nvPr/>
        </p:nvSpPr>
        <p:spPr bwMode="auto">
          <a:xfrm>
            <a:off x="2295470" y="3600748"/>
            <a:ext cx="985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1.09m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57" name="AutoShape 64"/>
          <p:cNvSpPr>
            <a:spLocks noChangeArrowheads="1"/>
          </p:cNvSpPr>
          <p:nvPr/>
        </p:nvSpPr>
        <p:spPr bwMode="auto">
          <a:xfrm rot="10800000" flipH="1" flipV="1">
            <a:off x="3518943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8" name="AutoShape 67"/>
          <p:cNvSpPr>
            <a:spLocks noChangeArrowheads="1"/>
          </p:cNvSpPr>
          <p:nvPr/>
        </p:nvSpPr>
        <p:spPr bwMode="auto">
          <a:xfrm>
            <a:off x="3518943" y="4970257"/>
            <a:ext cx="931140" cy="88920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DD96F">
                  <a:alpha val="80000"/>
                </a:srgbClr>
              </a:gs>
              <a:gs pos="100000">
                <a:srgbClr val="21552E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DD96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9" name="Rectangle 72"/>
          <p:cNvSpPr>
            <a:spLocks noChangeArrowheads="1"/>
          </p:cNvSpPr>
          <p:nvPr/>
        </p:nvSpPr>
        <p:spPr bwMode="auto">
          <a:xfrm>
            <a:off x="3635463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2012.</a:t>
            </a:r>
            <a:endParaRPr lang="sr-Latn-CS" sz="2000" b="1" dirty="0"/>
          </a:p>
        </p:txBody>
      </p:sp>
      <p:sp>
        <p:nvSpPr>
          <p:cNvPr id="60" name="Rectangle 75"/>
          <p:cNvSpPr>
            <a:spLocks noChangeArrowheads="1"/>
          </p:cNvSpPr>
          <p:nvPr/>
        </p:nvSpPr>
        <p:spPr bwMode="auto">
          <a:xfrm>
            <a:off x="3588855" y="5164722"/>
            <a:ext cx="80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223k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 rot="10800000" flipH="1" flipV="1">
            <a:off x="4730763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2" name="AutoShape 67"/>
          <p:cNvSpPr>
            <a:spLocks noChangeArrowheads="1"/>
          </p:cNvSpPr>
          <p:nvPr/>
        </p:nvSpPr>
        <p:spPr bwMode="auto">
          <a:xfrm>
            <a:off x="4730763" y="5013176"/>
            <a:ext cx="931140" cy="84628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DD96F">
                  <a:alpha val="80000"/>
                </a:srgbClr>
              </a:gs>
              <a:gs pos="100000">
                <a:srgbClr val="21552E"/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DD96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3" name="Rectangle 72"/>
          <p:cNvSpPr>
            <a:spLocks noChangeArrowheads="1"/>
          </p:cNvSpPr>
          <p:nvPr/>
        </p:nvSpPr>
        <p:spPr bwMode="auto">
          <a:xfrm>
            <a:off x="4847283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2013.</a:t>
            </a:r>
            <a:endParaRPr lang="sr-Latn-CS" sz="2000" b="1" dirty="0"/>
          </a:p>
        </p:txBody>
      </p:sp>
      <p:sp>
        <p:nvSpPr>
          <p:cNvPr id="64" name="Rectangle 75"/>
          <p:cNvSpPr>
            <a:spLocks noChangeArrowheads="1"/>
          </p:cNvSpPr>
          <p:nvPr/>
        </p:nvSpPr>
        <p:spPr bwMode="auto">
          <a:xfrm>
            <a:off x="4800675" y="5214292"/>
            <a:ext cx="80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216k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sp>
        <p:nvSpPr>
          <p:cNvPr id="65" name="AutoShape 64"/>
          <p:cNvSpPr>
            <a:spLocks noChangeArrowheads="1"/>
          </p:cNvSpPr>
          <p:nvPr/>
        </p:nvSpPr>
        <p:spPr bwMode="auto">
          <a:xfrm rot="10800000" flipH="1" flipV="1">
            <a:off x="5955221" y="5788026"/>
            <a:ext cx="931140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6" name="AutoShape 67"/>
          <p:cNvSpPr>
            <a:spLocks noChangeArrowheads="1"/>
          </p:cNvSpPr>
          <p:nvPr/>
        </p:nvSpPr>
        <p:spPr bwMode="auto">
          <a:xfrm>
            <a:off x="5955221" y="5214291"/>
            <a:ext cx="931140" cy="64517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  <a:alpha val="80000"/>
                </a:schemeClr>
              </a:gs>
              <a:gs pos="100000">
                <a:schemeClr val="tx2">
                  <a:lumMod val="50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7" name="Rectangle 72"/>
          <p:cNvSpPr>
            <a:spLocks noChangeArrowheads="1"/>
          </p:cNvSpPr>
          <p:nvPr/>
        </p:nvSpPr>
        <p:spPr bwMode="auto">
          <a:xfrm>
            <a:off x="6071741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 smtClean="0"/>
              <a:t>2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68" name="Rectangle 75"/>
          <p:cNvSpPr>
            <a:spLocks noChangeArrowheads="1"/>
          </p:cNvSpPr>
          <p:nvPr/>
        </p:nvSpPr>
        <p:spPr bwMode="auto">
          <a:xfrm>
            <a:off x="6013481" y="5304135"/>
            <a:ext cx="80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177k</a:t>
            </a:r>
            <a:endParaRPr lang="sr-Latn-CS" sz="2400" b="1" dirty="0">
              <a:solidFill>
                <a:schemeClr val="bg1"/>
              </a:solidFill>
            </a:endParaRPr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1234902" y="1162505"/>
            <a:ext cx="1673393" cy="850900"/>
            <a:chOff x="144" y="1004"/>
            <a:chExt cx="1296" cy="659"/>
          </a:xfrm>
        </p:grpSpPr>
        <p:pic>
          <p:nvPicPr>
            <p:cNvPr id="34" name="Picture 39" descr="DUGME 2 sivo tamnij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CATV</a:t>
              </a:r>
              <a:endParaRPr lang="sr-Latn-C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38"/>
          <p:cNvGrpSpPr>
            <a:grpSpLocks/>
          </p:cNvGrpSpPr>
          <p:nvPr/>
        </p:nvGrpSpPr>
        <p:grpSpPr bwMode="auto">
          <a:xfrm>
            <a:off x="3894065" y="3752211"/>
            <a:ext cx="1673393" cy="850900"/>
            <a:chOff x="144" y="1004"/>
            <a:chExt cx="1296" cy="659"/>
          </a:xfrm>
        </p:grpSpPr>
        <p:pic>
          <p:nvPicPr>
            <p:cNvPr id="70" name="Picture 39" descr="DUGME 2 sivo tamnij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DTH</a:t>
              </a:r>
              <a:endParaRPr lang="sr-Latn-C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38"/>
          <p:cNvGrpSpPr>
            <a:grpSpLocks/>
          </p:cNvGrpSpPr>
          <p:nvPr/>
        </p:nvGrpSpPr>
        <p:grpSpPr bwMode="auto">
          <a:xfrm>
            <a:off x="6339590" y="3602758"/>
            <a:ext cx="1673393" cy="850900"/>
            <a:chOff x="144" y="1004"/>
            <a:chExt cx="1296" cy="659"/>
          </a:xfrm>
        </p:grpSpPr>
        <p:pic>
          <p:nvPicPr>
            <p:cNvPr id="73" name="Picture 39" descr="DUGME 2 sivo tamnij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4"/>
              <a:ext cx="1296" cy="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Rectangle 40"/>
            <p:cNvSpPr>
              <a:spLocks noChangeArrowheads="1"/>
            </p:cNvSpPr>
            <p:nvPr/>
          </p:nvSpPr>
          <p:spPr bwMode="auto">
            <a:xfrm>
              <a:off x="242" y="1094"/>
              <a:ext cx="1102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IPTV</a:t>
              </a:r>
              <a:endParaRPr lang="sr-Latn-C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3437379" y="1524634"/>
            <a:ext cx="13965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800" b="1" dirty="0" smtClean="0">
                <a:solidFill>
                  <a:srgbClr val="7F7F7F"/>
                </a:solidFill>
              </a:rPr>
              <a:t>70 %</a:t>
            </a:r>
            <a:endParaRPr lang="sr-Latn-CS" sz="48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 animBg="1"/>
      <p:bldP spid="59" grpId="0"/>
      <p:bldP spid="60" grpId="0"/>
      <p:bldP spid="61" grpId="0" animBg="1"/>
      <p:bldP spid="62" grpId="0" animBg="1"/>
      <p:bldP spid="63" grpId="0"/>
      <p:bldP spid="64" grpId="0"/>
      <p:bldP spid="65" grpId="0" animBg="1"/>
      <p:bldP spid="66" grpId="0" animBg="1"/>
      <p:bldP spid="67" grpId="0"/>
      <p:bldP spid="68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DIGITAL CATV GROWTH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963613" y="2336800"/>
            <a:ext cx="7259637" cy="3108325"/>
            <a:chOff x="620" y="1472"/>
            <a:chExt cx="2717" cy="1958"/>
          </a:xfrm>
        </p:grpSpPr>
        <p:sp>
          <p:nvSpPr>
            <p:cNvPr id="5" name="Line 52"/>
            <p:cNvSpPr>
              <a:spLocks noChangeShapeType="1"/>
            </p:cNvSpPr>
            <p:nvPr/>
          </p:nvSpPr>
          <p:spPr bwMode="auto">
            <a:xfrm>
              <a:off x="620" y="3430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3"/>
            <p:cNvSpPr>
              <a:spLocks noChangeShapeType="1"/>
            </p:cNvSpPr>
            <p:nvPr/>
          </p:nvSpPr>
          <p:spPr bwMode="auto">
            <a:xfrm>
              <a:off x="620" y="321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620" y="299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620" y="277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620" y="234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620" y="147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620" y="168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620" y="255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620" y="190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620" y="212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64"/>
          <p:cNvSpPr>
            <a:spLocks noChangeArrowheads="1"/>
          </p:cNvSpPr>
          <p:nvPr/>
        </p:nvSpPr>
        <p:spPr bwMode="auto">
          <a:xfrm rot="10800000" flipH="1" flipV="1">
            <a:off x="1223474" y="5788026"/>
            <a:ext cx="1852991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AutoShape 67"/>
          <p:cNvSpPr>
            <a:spLocks noChangeArrowheads="1"/>
          </p:cNvSpPr>
          <p:nvPr/>
        </p:nvSpPr>
        <p:spPr bwMode="auto">
          <a:xfrm>
            <a:off x="1223474" y="3285549"/>
            <a:ext cx="1852991" cy="25739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80000"/>
                </a:srgbClr>
              </a:gs>
              <a:gs pos="100000">
                <a:srgbClr val="FF0000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70"/>
          <p:cNvSpPr>
            <a:spLocks noChangeArrowheads="1"/>
          </p:cNvSpPr>
          <p:nvPr/>
        </p:nvSpPr>
        <p:spPr bwMode="auto">
          <a:xfrm rot="10800000" flipH="1" flipV="1">
            <a:off x="3492073" y="5765800"/>
            <a:ext cx="1844926" cy="896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3482040" y="2768600"/>
            <a:ext cx="1844926" cy="3019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  <a:alpha val="8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sp>
        <p:nvSpPr>
          <p:cNvPr id="26" name="Rectangle 72"/>
          <p:cNvSpPr>
            <a:spLocks noChangeArrowheads="1"/>
          </p:cNvSpPr>
          <p:nvPr/>
        </p:nvSpPr>
        <p:spPr bwMode="auto">
          <a:xfrm>
            <a:off x="1823716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en-US" sz="2000" b="1" dirty="0"/>
              <a:t>1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1676881" y="4310526"/>
            <a:ext cx="99257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chemeClr val="bg1"/>
                </a:solidFill>
              </a:rPr>
              <a:t>11 %</a:t>
            </a:r>
            <a:endParaRPr lang="sr-Latn-C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3873015" y="3862110"/>
            <a:ext cx="10951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14 %</a:t>
            </a:r>
            <a:endParaRPr lang="sr-Latn-CS" sz="3600" b="1" dirty="0">
              <a:solidFill>
                <a:schemeClr val="bg1"/>
              </a:solidFill>
            </a:endParaRPr>
          </a:p>
        </p:txBody>
      </p:sp>
      <p:sp>
        <p:nvSpPr>
          <p:cNvPr id="32" name="Rectangle 72"/>
          <p:cNvSpPr>
            <a:spLocks noChangeArrowheads="1"/>
          </p:cNvSpPr>
          <p:nvPr/>
        </p:nvSpPr>
        <p:spPr bwMode="auto">
          <a:xfrm>
            <a:off x="4124719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2012.</a:t>
            </a:r>
            <a:endParaRPr lang="sr-Latn-CS" sz="2000" b="1" dirty="0"/>
          </a:p>
        </p:txBody>
      </p:sp>
      <p:sp>
        <p:nvSpPr>
          <p:cNvPr id="28" name="AutoShape 70"/>
          <p:cNvSpPr>
            <a:spLocks noChangeArrowheads="1"/>
          </p:cNvSpPr>
          <p:nvPr/>
        </p:nvSpPr>
        <p:spPr bwMode="auto">
          <a:xfrm rot="10800000" flipH="1" flipV="1">
            <a:off x="5802126" y="5765800"/>
            <a:ext cx="1844926" cy="896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0" name="AutoShape 71"/>
          <p:cNvSpPr>
            <a:spLocks noChangeArrowheads="1"/>
          </p:cNvSpPr>
          <p:nvPr/>
        </p:nvSpPr>
        <p:spPr bwMode="auto">
          <a:xfrm>
            <a:off x="5792093" y="2336800"/>
            <a:ext cx="1844926" cy="3451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  <a:alpha val="80000"/>
                </a:schemeClr>
              </a:gs>
              <a:gs pos="100000">
                <a:srgbClr val="0080FF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6" name="Rectangle 75"/>
          <p:cNvSpPr>
            <a:spLocks noChangeArrowheads="1"/>
          </p:cNvSpPr>
          <p:nvPr/>
        </p:nvSpPr>
        <p:spPr bwMode="auto">
          <a:xfrm>
            <a:off x="6183068" y="3425537"/>
            <a:ext cx="12955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 dirty="0" smtClean="0">
                <a:solidFill>
                  <a:schemeClr val="bg1"/>
                </a:solidFill>
              </a:rPr>
              <a:t>18 %</a:t>
            </a:r>
            <a:endParaRPr lang="sr-Latn-CS" sz="4400" b="1" dirty="0">
              <a:solidFill>
                <a:schemeClr val="bg1"/>
              </a:solidFill>
            </a:endParaRPr>
          </a:p>
        </p:txBody>
      </p:sp>
      <p:sp>
        <p:nvSpPr>
          <p:cNvPr id="37" name="Rectangle 72"/>
          <p:cNvSpPr>
            <a:spLocks noChangeArrowheads="1"/>
          </p:cNvSpPr>
          <p:nvPr/>
        </p:nvSpPr>
        <p:spPr bwMode="auto">
          <a:xfrm>
            <a:off x="6434772" y="6000128"/>
            <a:ext cx="7745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201</a:t>
            </a:r>
            <a:r>
              <a:rPr lang="sr-Cyrl-CS" sz="2000" b="1" dirty="0"/>
              <a:t>3</a:t>
            </a:r>
            <a:r>
              <a:rPr lang="en-US" sz="2000" b="1" dirty="0" smtClean="0"/>
              <a:t>.</a:t>
            </a:r>
            <a:endParaRPr lang="sr-Latn-CS" sz="2000" b="1" dirty="0"/>
          </a:p>
        </p:txBody>
      </p:sp>
    </p:spTree>
    <p:extLst>
      <p:ext uri="{BB962C8B-B14F-4D97-AF65-F5344CB8AC3E}">
        <p14:creationId xmlns:p14="http://schemas.microsoft.com/office/powerpoint/2010/main" val="330079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6" grpId="0"/>
      <p:bldP spid="27" grpId="0"/>
      <p:bldP spid="29" grpId="0"/>
      <p:bldP spid="32" grpId="0"/>
      <p:bldP spid="28" grpId="0" animBg="1"/>
      <p:bldP spid="30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21325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 OF TELEVISION </a:t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PROGRAMMES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963613" y="2336800"/>
            <a:ext cx="7259637" cy="3108325"/>
            <a:chOff x="620" y="1472"/>
            <a:chExt cx="2717" cy="1958"/>
          </a:xfrm>
        </p:grpSpPr>
        <p:sp>
          <p:nvSpPr>
            <p:cNvPr id="5" name="Line 52"/>
            <p:cNvSpPr>
              <a:spLocks noChangeShapeType="1"/>
            </p:cNvSpPr>
            <p:nvPr/>
          </p:nvSpPr>
          <p:spPr bwMode="auto">
            <a:xfrm>
              <a:off x="620" y="3430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3"/>
            <p:cNvSpPr>
              <a:spLocks noChangeShapeType="1"/>
            </p:cNvSpPr>
            <p:nvPr/>
          </p:nvSpPr>
          <p:spPr bwMode="auto">
            <a:xfrm>
              <a:off x="620" y="321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4"/>
            <p:cNvSpPr>
              <a:spLocks noChangeShapeType="1"/>
            </p:cNvSpPr>
            <p:nvPr/>
          </p:nvSpPr>
          <p:spPr bwMode="auto">
            <a:xfrm>
              <a:off x="620" y="299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5"/>
            <p:cNvSpPr>
              <a:spLocks noChangeShapeType="1"/>
            </p:cNvSpPr>
            <p:nvPr/>
          </p:nvSpPr>
          <p:spPr bwMode="auto">
            <a:xfrm>
              <a:off x="620" y="277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56"/>
            <p:cNvSpPr>
              <a:spLocks noChangeShapeType="1"/>
            </p:cNvSpPr>
            <p:nvPr/>
          </p:nvSpPr>
          <p:spPr bwMode="auto">
            <a:xfrm>
              <a:off x="620" y="234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57"/>
            <p:cNvSpPr>
              <a:spLocks noChangeShapeType="1"/>
            </p:cNvSpPr>
            <p:nvPr/>
          </p:nvSpPr>
          <p:spPr bwMode="auto">
            <a:xfrm>
              <a:off x="620" y="1472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58"/>
            <p:cNvSpPr>
              <a:spLocks noChangeShapeType="1"/>
            </p:cNvSpPr>
            <p:nvPr/>
          </p:nvSpPr>
          <p:spPr bwMode="auto">
            <a:xfrm>
              <a:off x="620" y="168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620" y="2559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>
              <a:off x="620" y="1907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620" y="2124"/>
              <a:ext cx="2717" cy="0"/>
            </a:xfrm>
            <a:prstGeom prst="line">
              <a:avLst/>
            </a:prstGeom>
            <a:noFill/>
            <a:ln w="19050">
              <a:solidFill>
                <a:srgbClr val="CC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AutoShape 64"/>
          <p:cNvSpPr>
            <a:spLocks noChangeArrowheads="1"/>
          </p:cNvSpPr>
          <p:nvPr/>
        </p:nvSpPr>
        <p:spPr bwMode="auto">
          <a:xfrm rot="10800000" flipH="1" flipV="1">
            <a:off x="1409906" y="5788026"/>
            <a:ext cx="2305186" cy="8810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8" name="AutoShape 67"/>
          <p:cNvSpPr>
            <a:spLocks noChangeArrowheads="1"/>
          </p:cNvSpPr>
          <p:nvPr/>
        </p:nvSpPr>
        <p:spPr bwMode="auto">
          <a:xfrm>
            <a:off x="1409906" y="2842815"/>
            <a:ext cx="2305186" cy="30166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>
                  <a:alpha val="80000"/>
                </a:srgbClr>
              </a:gs>
              <a:gs pos="100000">
                <a:srgbClr val="FF0000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0" name="AutoShape 70"/>
          <p:cNvSpPr>
            <a:spLocks noChangeArrowheads="1"/>
          </p:cNvSpPr>
          <p:nvPr/>
        </p:nvSpPr>
        <p:spPr bwMode="auto">
          <a:xfrm rot="10800000" flipH="1" flipV="1">
            <a:off x="4600967" y="5765800"/>
            <a:ext cx="2295153" cy="8969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0DC"/>
              </a:gs>
              <a:gs pos="100000">
                <a:srgbClr val="C6D0DC">
                  <a:gamma/>
                  <a:shade val="66667"/>
                  <a:invGamma/>
                  <a:alpha val="2000"/>
                </a:srgbClr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1" name="AutoShape 71"/>
          <p:cNvSpPr>
            <a:spLocks noChangeArrowheads="1"/>
          </p:cNvSpPr>
          <p:nvPr/>
        </p:nvSpPr>
        <p:spPr bwMode="auto">
          <a:xfrm>
            <a:off x="4590934" y="3541868"/>
            <a:ext cx="2295153" cy="224615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lumMod val="60000"/>
                  <a:lumOff val="40000"/>
                  <a:alpha val="80000"/>
                </a:schemeClr>
              </a:gs>
              <a:gs pos="100000">
                <a:srgbClr val="0080FF">
                  <a:gamma/>
                  <a:shade val="51373"/>
                  <a:invGamma/>
                </a:srgbClr>
              </a:gs>
            </a:gsLst>
            <a:lin ang="27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2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155" y="563717"/>
            <a:ext cx="1481708" cy="574540"/>
          </a:xfrm>
          <a:prstGeom prst="rect">
            <a:avLst/>
          </a:prstGeom>
        </p:spPr>
      </p:pic>
      <p:sp>
        <p:nvSpPr>
          <p:cNvPr id="26" name="Rectangle 72"/>
          <p:cNvSpPr>
            <a:spLocks noChangeArrowheads="1"/>
          </p:cNvSpPr>
          <p:nvPr/>
        </p:nvSpPr>
        <p:spPr bwMode="auto">
          <a:xfrm>
            <a:off x="1835368" y="6000128"/>
            <a:ext cx="16249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DIGITAL CATV</a:t>
            </a:r>
            <a:endParaRPr lang="sr-Latn-CS" sz="2000" b="1" dirty="0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2201221" y="3768901"/>
            <a:ext cx="7566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 dirty="0" smtClean="0">
                <a:solidFill>
                  <a:schemeClr val="bg1"/>
                </a:solidFill>
              </a:rPr>
              <a:t>78</a:t>
            </a:r>
            <a:endParaRPr lang="sr-Latn-CS" sz="4400" b="1" dirty="0">
              <a:solidFill>
                <a:schemeClr val="bg1"/>
              </a:solidFill>
            </a:endParaRPr>
          </a:p>
        </p:txBody>
      </p:sp>
      <p:sp>
        <p:nvSpPr>
          <p:cNvPr id="29" name="Rectangle 75"/>
          <p:cNvSpPr>
            <a:spLocks noChangeArrowheads="1"/>
          </p:cNvSpPr>
          <p:nvPr/>
        </p:nvSpPr>
        <p:spPr bwMode="auto">
          <a:xfrm>
            <a:off x="5382249" y="4153622"/>
            <a:ext cx="7566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400" b="1" dirty="0" smtClean="0">
                <a:solidFill>
                  <a:schemeClr val="bg1"/>
                </a:solidFill>
              </a:rPr>
              <a:t>54</a:t>
            </a:r>
            <a:endParaRPr lang="sr-Latn-CS" sz="4400" b="1" dirty="0">
              <a:solidFill>
                <a:schemeClr val="bg1"/>
              </a:solidFill>
            </a:endParaRPr>
          </a:p>
        </p:txBody>
      </p:sp>
      <p:sp>
        <p:nvSpPr>
          <p:cNvPr id="32" name="Rectangle 72"/>
          <p:cNvSpPr>
            <a:spLocks noChangeArrowheads="1"/>
          </p:cNvSpPr>
          <p:nvPr/>
        </p:nvSpPr>
        <p:spPr bwMode="auto">
          <a:xfrm>
            <a:off x="4829965" y="6000128"/>
            <a:ext cx="20185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 dirty="0" smtClean="0"/>
              <a:t>ANALOGUE CATV</a:t>
            </a:r>
            <a:endParaRPr lang="sr-Latn-CS" sz="2000" b="1" dirty="0"/>
          </a:p>
        </p:txBody>
      </p:sp>
    </p:spTree>
    <p:extLst>
      <p:ext uri="{BB962C8B-B14F-4D97-AF65-F5344CB8AC3E}">
        <p14:creationId xmlns:p14="http://schemas.microsoft.com/office/powerpoint/2010/main" val="239925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6" grpId="0"/>
      <p:bldP spid="27" grpId="0"/>
      <p:bldP spid="29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274</Words>
  <Application>Microsoft Office PowerPoint</Application>
  <PresentationFormat>Projekcija na ekranu (4:3)</PresentationFormat>
  <Paragraphs>133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Office Theme</vt:lpstr>
      <vt:lpstr>PowerPoint prezentacija</vt:lpstr>
      <vt:lpstr>SERBIA</vt:lpstr>
      <vt:lpstr>TOTAL NUMBER OF MEDIA CONTENT DISTRIBUTION SUBSCRIBERS </vt:lpstr>
      <vt:lpstr>CATV SUBSCRIBERS</vt:lpstr>
      <vt:lpstr>CATV PENETRATION PER POPULATION</vt:lpstr>
      <vt:lpstr>CATV PENETRATION PER HOUSEHOLDS</vt:lpstr>
      <vt:lpstr>SUBSCRIBERS PER TYPE OF NETWORK</vt:lpstr>
      <vt:lpstr>DIGITAL CATV GROWTH</vt:lpstr>
      <vt:lpstr>NUMBER OF TELEVISION  PROGRAMMES</vt:lpstr>
      <vt:lpstr>TOTAL REVENUES  GENERATED BY OPERATORS</vt:lpstr>
      <vt:lpstr>SERBIA INTERNET MARKET</vt:lpstr>
      <vt:lpstr>HOUSEHOLDS WITH INTERNET CONNECTION</vt:lpstr>
      <vt:lpstr>USERS PER TYPE OF INTERNET CONNECTION</vt:lpstr>
      <vt:lpstr>THANK YOU</vt:lpstr>
    </vt:vector>
  </TitlesOfParts>
  <Company>zr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 r</dc:creator>
  <cp:lastModifiedBy>Andrija</cp:lastModifiedBy>
  <cp:revision>29</cp:revision>
  <dcterms:created xsi:type="dcterms:W3CDTF">2014-09-25T09:26:48Z</dcterms:created>
  <dcterms:modified xsi:type="dcterms:W3CDTF">2015-01-16T10:36:24Z</dcterms:modified>
</cp:coreProperties>
</file>